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15"/>
  </p:notesMasterIdLst>
  <p:sldIdLst>
    <p:sldId id="258" r:id="rId5"/>
    <p:sldId id="266" r:id="rId6"/>
    <p:sldId id="267" r:id="rId7"/>
    <p:sldId id="268" r:id="rId8"/>
    <p:sldId id="272" r:id="rId9"/>
    <p:sldId id="273" r:id="rId10"/>
    <p:sldId id="269" r:id="rId11"/>
    <p:sldId id="270" r:id="rId12"/>
    <p:sldId id="271" r:id="rId13"/>
    <p:sldId id="274" r:id="rId14"/>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8" d="100"/>
          <a:sy n="48" d="100"/>
        </p:scale>
        <p:origin x="66" y="8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jp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6E5E1-FD4E-46DB-A9DE-224690AAF015}" type="datetimeFigureOut">
              <a:rPr lang="es-CL" smtClean="0"/>
              <a:t>11-09-2025</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E8CEB2-BCBD-4D7E-8617-84DB9BDBB5DA}" type="slidenum">
              <a:rPr lang="es-CL" smtClean="0"/>
              <a:t>‹Nº›</a:t>
            </a:fld>
            <a:endParaRPr lang="es-CL"/>
          </a:p>
        </p:txBody>
      </p:sp>
    </p:spTree>
    <p:extLst>
      <p:ext uri="{BB962C8B-B14F-4D97-AF65-F5344CB8AC3E}">
        <p14:creationId xmlns:p14="http://schemas.microsoft.com/office/powerpoint/2010/main" val="589712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Freeform 2"/>
          <p:cNvSpPr/>
          <p:nvPr/>
        </p:nvSpPr>
        <p:spPr>
          <a:xfrm>
            <a:off x="1236310" y="9639953"/>
            <a:ext cx="3446997" cy="647047"/>
          </a:xfrm>
          <a:custGeom>
            <a:avLst/>
            <a:gdLst/>
            <a:ahLst/>
            <a:cxnLst/>
            <a:rect l="l" t="t" r="r" b="b"/>
            <a:pathLst>
              <a:path w="3446997" h="647047">
                <a:moveTo>
                  <a:pt x="0" y="0"/>
                </a:moveTo>
                <a:lnTo>
                  <a:pt x="3446997" y="0"/>
                </a:lnTo>
                <a:lnTo>
                  <a:pt x="3446997" y="647047"/>
                </a:lnTo>
                <a:lnTo>
                  <a:pt x="0" y="647047"/>
                </a:lnTo>
                <a:lnTo>
                  <a:pt x="0" y="0"/>
                </a:lnTo>
                <a:close/>
              </a:path>
            </a:pathLst>
          </a:custGeom>
          <a:blipFill>
            <a:blip r:embed="rId2"/>
            <a:stretch>
              <a:fillRect/>
            </a:stretch>
          </a:blipFill>
        </p:spPr>
        <p:txBody>
          <a:bodyPr/>
          <a:lstStyle/>
          <a:p>
            <a:endParaRPr lang="es-CL"/>
          </a:p>
        </p:txBody>
      </p:sp>
      <p:sp>
        <p:nvSpPr>
          <p:cNvPr id="4" name="Freeform 4"/>
          <p:cNvSpPr/>
          <p:nvPr/>
        </p:nvSpPr>
        <p:spPr>
          <a:xfrm rot="16200000">
            <a:off x="9030089" y="-9030091"/>
            <a:ext cx="227823" cy="18288002"/>
          </a:xfrm>
          <a:custGeom>
            <a:avLst/>
            <a:gdLst/>
            <a:ahLst/>
            <a:cxnLst/>
            <a:rect l="l" t="t" r="r" b="b"/>
            <a:pathLst>
              <a:path w="587437" h="5624919">
                <a:moveTo>
                  <a:pt x="0" y="0"/>
                </a:moveTo>
                <a:lnTo>
                  <a:pt x="587437" y="0"/>
                </a:lnTo>
                <a:lnTo>
                  <a:pt x="587437" y="5624919"/>
                </a:lnTo>
                <a:lnTo>
                  <a:pt x="0" y="5624919"/>
                </a:lnTo>
                <a:lnTo>
                  <a:pt x="0" y="0"/>
                </a:lnTo>
                <a:close/>
              </a:path>
            </a:pathLst>
          </a:custGeom>
          <a:blipFill>
            <a:blip r:embed="rId3"/>
            <a:stretch>
              <a:fillRect l="-1946303" t="-3435" r="-23115094" b="-21587"/>
            </a:stretch>
          </a:blipFill>
        </p:spPr>
        <p:txBody>
          <a:bodyPr/>
          <a:lstStyle/>
          <a:p>
            <a:endParaRPr lang="es-CL"/>
          </a:p>
        </p:txBody>
      </p:sp>
      <p:sp>
        <p:nvSpPr>
          <p:cNvPr id="8" name="TextBox 8"/>
          <p:cNvSpPr txBox="1"/>
          <p:nvPr/>
        </p:nvSpPr>
        <p:spPr>
          <a:xfrm>
            <a:off x="4460330" y="3961833"/>
            <a:ext cx="8950869" cy="6001643"/>
          </a:xfrm>
          <a:prstGeom prst="rect">
            <a:avLst/>
          </a:prstGeom>
        </p:spPr>
        <p:txBody>
          <a:bodyPr wrap="square" lIns="0" tIns="0" rIns="0" bIns="0" rtlCol="0" anchor="t">
            <a:spAutoFit/>
          </a:bodyPr>
          <a:lstStyle/>
          <a:p>
            <a:pPr algn="ctr"/>
            <a:r>
              <a:rPr lang="es-ES" dirty="0"/>
              <a:t> </a:t>
            </a:r>
            <a:endParaRPr lang="es-CL" dirty="0"/>
          </a:p>
          <a:p>
            <a:pPr algn="ctr"/>
            <a:r>
              <a:rPr lang="es-ES" dirty="0"/>
              <a:t> </a:t>
            </a:r>
            <a:endParaRPr lang="es-CL" sz="2800" dirty="0"/>
          </a:p>
          <a:p>
            <a:pPr algn="ctr"/>
            <a:r>
              <a:rPr lang="es-ES" sz="2800" b="1" dirty="0"/>
              <a:t>Docente</a:t>
            </a:r>
            <a:endParaRPr lang="es-CL" sz="2800" b="1" dirty="0"/>
          </a:p>
          <a:p>
            <a:pPr algn="ctr"/>
            <a:r>
              <a:rPr lang="es-ES" sz="2800" dirty="0"/>
              <a:t>Fabian Alcantara Guajardo</a:t>
            </a:r>
            <a:endParaRPr lang="es-CL" sz="2800" dirty="0"/>
          </a:p>
          <a:p>
            <a:pPr algn="ctr"/>
            <a:r>
              <a:rPr lang="es-ES" sz="2800" dirty="0"/>
              <a:t> </a:t>
            </a:r>
            <a:endParaRPr lang="es-CL" sz="2800" dirty="0"/>
          </a:p>
          <a:p>
            <a:pPr algn="ctr"/>
            <a:r>
              <a:rPr lang="es-ES" sz="2800" b="1" dirty="0"/>
              <a:t>Equipo alumnos</a:t>
            </a:r>
            <a:endParaRPr lang="es-CL" sz="2800" b="1" dirty="0"/>
          </a:p>
          <a:p>
            <a:pPr algn="ctr"/>
            <a:r>
              <a:rPr lang="es-ES" sz="2800" dirty="0"/>
              <a:t>Mario Garrido </a:t>
            </a:r>
          </a:p>
          <a:p>
            <a:pPr algn="ctr"/>
            <a:r>
              <a:rPr lang="es-ES" sz="2800" dirty="0"/>
              <a:t>Saul Avila Bustos</a:t>
            </a:r>
            <a:endParaRPr lang="es-CL" sz="2800" dirty="0"/>
          </a:p>
          <a:p>
            <a:pPr algn="ctr"/>
            <a:r>
              <a:rPr lang="es-ES" sz="2800" dirty="0"/>
              <a:t> </a:t>
            </a:r>
            <a:endParaRPr lang="es-CL" sz="2800" dirty="0"/>
          </a:p>
          <a:p>
            <a:pPr algn="ctr"/>
            <a:r>
              <a:rPr lang="es-ES" sz="2800" b="1" dirty="0"/>
              <a:t>Duoc UC Sede San Bernardo </a:t>
            </a:r>
          </a:p>
          <a:p>
            <a:pPr algn="ctr"/>
            <a:r>
              <a:rPr lang="es-ES" sz="2800" dirty="0"/>
              <a:t>Escuela de Informática y Telecomunicaciones</a:t>
            </a:r>
          </a:p>
          <a:p>
            <a:pPr algn="ctr"/>
            <a:r>
              <a:rPr lang="es-ES" sz="2800" dirty="0"/>
              <a:t>Carrera: Ingeniería en Informática</a:t>
            </a:r>
          </a:p>
          <a:p>
            <a:pPr algn="ctr"/>
            <a:r>
              <a:rPr lang="es-ES" sz="2800" dirty="0"/>
              <a:t>Año: 2025</a:t>
            </a:r>
            <a:endParaRPr lang="es-CL" sz="2800" dirty="0"/>
          </a:p>
          <a:p>
            <a:pPr algn="ctr"/>
            <a:r>
              <a:rPr lang="es-ES" sz="2800" dirty="0"/>
              <a:t> </a:t>
            </a:r>
            <a:endParaRPr lang="es-CL" sz="2800" dirty="0"/>
          </a:p>
          <a:p>
            <a:pPr algn="ctr"/>
            <a:r>
              <a:rPr lang="es-ES" dirty="0"/>
              <a:t> </a:t>
            </a:r>
            <a:endParaRPr lang="es-CL" dirty="0"/>
          </a:p>
        </p:txBody>
      </p:sp>
      <p:pic>
        <p:nvPicPr>
          <p:cNvPr id="1026" name="Picture 2" descr="SummIT Ciberseguridad 2022 – Duoc UC">
            <a:extLst>
              <a:ext uri="{FF2B5EF4-FFF2-40B4-BE49-F238E27FC236}">
                <a16:creationId xmlns:a16="http://schemas.microsoft.com/office/drawing/2014/main" id="{D90513F8-797D-FAC7-85A7-3F245CA931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1665" y="992459"/>
            <a:ext cx="4648200" cy="14954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AE0A79B2-59C8-41A6-B559-CE766C1A1915}"/>
              </a:ext>
            </a:extLst>
          </p:cNvPr>
          <p:cNvSpPr txBox="1"/>
          <p:nvPr/>
        </p:nvSpPr>
        <p:spPr>
          <a:xfrm>
            <a:off x="2420664" y="2840138"/>
            <a:ext cx="13030200" cy="769441"/>
          </a:xfrm>
          <a:prstGeom prst="rect">
            <a:avLst/>
          </a:prstGeom>
          <a:noFill/>
        </p:spPr>
        <p:txBody>
          <a:bodyPr wrap="square" rtlCol="0">
            <a:spAutoFit/>
          </a:bodyPr>
          <a:lstStyle/>
          <a:p>
            <a:pPr algn="ctr"/>
            <a:r>
              <a:rPr lang="es-ES" sz="4400" b="1" dirty="0"/>
              <a:t>“Sitio Web Responsivo para Clínica Veterinaria Pucará”</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67096A-D289-C507-F05A-D0E3EC090C16}"/>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AB1E663E-BC33-3209-BAA6-8402580C2FC9}"/>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a:solidFill>
                  <a:srgbClr val="001D54"/>
                </a:solidFill>
                <a:latin typeface="HK Grotesk Bold"/>
                <a:ea typeface="HK Grotesk Bold"/>
                <a:cs typeface="HK Grotesk Bold"/>
                <a:sym typeface="HK Grotesk Bold"/>
              </a:rPr>
              <a:t>CONCLUSIÓN</a:t>
            </a:r>
          </a:p>
        </p:txBody>
      </p:sp>
      <p:sp>
        <p:nvSpPr>
          <p:cNvPr id="3" name="CuadroTexto 2">
            <a:extLst>
              <a:ext uri="{FF2B5EF4-FFF2-40B4-BE49-F238E27FC236}">
                <a16:creationId xmlns:a16="http://schemas.microsoft.com/office/drawing/2014/main" id="{C57C67DE-2436-426E-A5DD-1D7957C91327}"/>
              </a:ext>
            </a:extLst>
          </p:cNvPr>
          <p:cNvSpPr txBox="1"/>
          <p:nvPr/>
        </p:nvSpPr>
        <p:spPr>
          <a:xfrm>
            <a:off x="1129825" y="2628900"/>
            <a:ext cx="13563600" cy="4678204"/>
          </a:xfrm>
          <a:prstGeom prst="rect">
            <a:avLst/>
          </a:prstGeom>
          <a:noFill/>
        </p:spPr>
        <p:txBody>
          <a:bodyPr wrap="square" rtlCol="0">
            <a:spAutoFit/>
          </a:bodyPr>
          <a:lstStyle/>
          <a:p>
            <a:r>
              <a:rPr lang="es-ES" sz="2800" dirty="0"/>
              <a:t>El proyecto de digitalización de la </a:t>
            </a:r>
            <a:r>
              <a:rPr lang="es-ES" sz="2800" b="1" dirty="0"/>
              <a:t>Clínica Veterinaria Pucará</a:t>
            </a:r>
            <a:r>
              <a:rPr lang="es-ES" sz="2800" dirty="0"/>
              <a:t> representa una oportunidad concreta para modernizar su gestión y fortalecer la relación con sus clientes. </a:t>
            </a:r>
          </a:p>
          <a:p>
            <a:endParaRPr lang="es-ES" sz="2800" dirty="0"/>
          </a:p>
          <a:p>
            <a:r>
              <a:rPr lang="es-ES" sz="2800" dirty="0"/>
              <a:t>A través de la implementación de una plataforma web responsiva, se busca optimizar los procesos de agendamiento, fichas clínicas y certificados, aportando orden, eficiencia y seguridad en la información.</a:t>
            </a:r>
          </a:p>
          <a:p>
            <a:endParaRPr lang="es-ES" sz="2800" dirty="0"/>
          </a:p>
          <a:p>
            <a:r>
              <a:rPr lang="es-ES" sz="2800" dirty="0"/>
              <a:t>La clínica contará con una herramienta sostenible que refuerza la confianza de sus clientes, consolida un canal digital de comunicación y asegura continuidad más allá del curso en que se origina.</a:t>
            </a:r>
          </a:p>
          <a:p>
            <a:endParaRPr lang="es-CL" dirty="0"/>
          </a:p>
        </p:txBody>
      </p:sp>
    </p:spTree>
    <p:extLst>
      <p:ext uri="{BB962C8B-B14F-4D97-AF65-F5344CB8AC3E}">
        <p14:creationId xmlns:p14="http://schemas.microsoft.com/office/powerpoint/2010/main" val="1164537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86359-A253-17BC-B0D1-C0C15202AE06}"/>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5D2154A4-972D-80E6-5BE1-15B325F3EC07}"/>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Automatizar</a:t>
            </a:r>
            <a:r>
              <a:rPr lang="en-US" sz="4800" b="1" dirty="0">
                <a:solidFill>
                  <a:srgbClr val="001D54"/>
                </a:solidFill>
                <a:latin typeface="HK Grotesk Bold"/>
                <a:ea typeface="HK Grotesk Bold"/>
                <a:cs typeface="HK Grotesk Bold"/>
                <a:sym typeface="HK Grotesk Bold"/>
              </a:rPr>
              <a:t> </a:t>
            </a:r>
            <a:r>
              <a:rPr lang="en-US" sz="4800" b="1" dirty="0" err="1">
                <a:solidFill>
                  <a:srgbClr val="001D54"/>
                </a:solidFill>
                <a:latin typeface="HK Grotesk Bold"/>
                <a:ea typeface="HK Grotesk Bold"/>
                <a:cs typeface="HK Grotesk Bold"/>
                <a:sym typeface="HK Grotesk Bold"/>
              </a:rPr>
              <a:t>el</a:t>
            </a:r>
            <a:r>
              <a:rPr lang="en-US" sz="4800" b="1" dirty="0">
                <a:solidFill>
                  <a:srgbClr val="001D54"/>
                </a:solidFill>
                <a:latin typeface="HK Grotesk Bold"/>
                <a:ea typeface="HK Grotesk Bold"/>
                <a:cs typeface="HK Grotesk Bold"/>
                <a:sym typeface="HK Grotesk Bold"/>
              </a:rPr>
              <a:t> </a:t>
            </a:r>
            <a:r>
              <a:rPr lang="en-US" sz="4800" b="1" dirty="0" err="1">
                <a:solidFill>
                  <a:srgbClr val="001D54"/>
                </a:solidFill>
                <a:latin typeface="HK Grotesk Bold"/>
                <a:ea typeface="HK Grotesk Bold"/>
                <a:cs typeface="HK Grotesk Bold"/>
                <a:sym typeface="HK Grotesk Bold"/>
              </a:rPr>
              <a:t>agendamiento</a:t>
            </a:r>
            <a:r>
              <a:rPr lang="en-US" sz="4800" b="1" dirty="0">
                <a:solidFill>
                  <a:srgbClr val="001D54"/>
                </a:solidFill>
                <a:latin typeface="HK Grotesk Bold"/>
                <a:ea typeface="HK Grotesk Bold"/>
                <a:cs typeface="HK Grotesk Bold"/>
                <a:sym typeface="HK Grotesk Bold"/>
              </a:rPr>
              <a:t> de </a:t>
            </a:r>
            <a:r>
              <a:rPr lang="en-US" sz="4800" b="1" dirty="0" err="1">
                <a:solidFill>
                  <a:srgbClr val="001D54"/>
                </a:solidFill>
                <a:latin typeface="HK Grotesk Bold"/>
                <a:ea typeface="HK Grotesk Bold"/>
                <a:cs typeface="HK Grotesk Bold"/>
                <a:sym typeface="HK Grotesk Bold"/>
              </a:rPr>
              <a:t>citas</a:t>
            </a:r>
            <a:endParaRPr lang="en-US" sz="4800" b="1" dirty="0">
              <a:solidFill>
                <a:srgbClr val="001D54"/>
              </a:solidFill>
              <a:latin typeface="HK Grotesk Bold"/>
              <a:ea typeface="HK Grotesk Bold"/>
              <a:cs typeface="HK Grotesk Bold"/>
              <a:sym typeface="HK Grotesk Bold"/>
            </a:endParaRPr>
          </a:p>
        </p:txBody>
      </p:sp>
      <p:sp>
        <p:nvSpPr>
          <p:cNvPr id="8" name="CuadroTexto 7">
            <a:extLst>
              <a:ext uri="{FF2B5EF4-FFF2-40B4-BE49-F238E27FC236}">
                <a16:creationId xmlns:a16="http://schemas.microsoft.com/office/drawing/2014/main" id="{C6B372AE-4E2C-DF5D-1DC0-DFC6C37B0E2F}"/>
              </a:ext>
            </a:extLst>
          </p:cNvPr>
          <p:cNvSpPr txBox="1"/>
          <p:nvPr/>
        </p:nvSpPr>
        <p:spPr>
          <a:xfrm>
            <a:off x="1129825" y="2981369"/>
            <a:ext cx="7467600" cy="4324261"/>
          </a:xfrm>
          <a:prstGeom prst="rect">
            <a:avLst/>
          </a:prstGeom>
          <a:noFill/>
        </p:spPr>
        <p:txBody>
          <a:bodyPr wrap="square" rtlCol="0">
            <a:spAutoFit/>
          </a:bodyPr>
          <a:lstStyle/>
          <a:p>
            <a:pPr algn="just"/>
            <a:r>
              <a:rPr lang="es-ES" sz="2500" dirty="0"/>
              <a:t>La Clínica Veterinaria Pucará, que tiene una trayectoria de 20 años, trabaja en base a una cartera de clientes que se ha consolidado durante el tiempo, la promoción de sus productos y servicios están basados en el boca a boca sin contar con presencia en la web ni redes sociales para promocionar sus productos y servicios. </a:t>
            </a:r>
          </a:p>
          <a:p>
            <a:pPr algn="just"/>
            <a:endParaRPr lang="es-ES" sz="2500" dirty="0"/>
          </a:p>
          <a:p>
            <a:pPr algn="just"/>
            <a:r>
              <a:rPr lang="es-ES" sz="2500" dirty="0"/>
              <a:t>Actualmente el sistema que utilizan para agendar citas es por vía telefónica principalmente WhatsApp almacenando los datos en una planilla Excel. </a:t>
            </a:r>
          </a:p>
          <a:p>
            <a:pPr algn="just"/>
            <a:endParaRPr lang="es-ES" sz="2500" dirty="0"/>
          </a:p>
        </p:txBody>
      </p:sp>
      <p:pic>
        <p:nvPicPr>
          <p:cNvPr id="2052" name="Picture 4">
            <a:extLst>
              <a:ext uri="{FF2B5EF4-FFF2-40B4-BE49-F238E27FC236}">
                <a16:creationId xmlns:a16="http://schemas.microsoft.com/office/drawing/2014/main" id="{6647654A-A5FE-4AC8-807C-3898EEEBE0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3577" y="2705100"/>
            <a:ext cx="8267700" cy="551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015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A7E58-A12F-57A6-406F-C713EE8356A5}"/>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6596C733-F695-999A-13DA-0040ED550B7E}"/>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Propuesta</a:t>
            </a:r>
            <a:endParaRPr lang="en-US" sz="4800" b="1" dirty="0">
              <a:solidFill>
                <a:srgbClr val="001D54"/>
              </a:solidFill>
              <a:latin typeface="HK Grotesk Bold"/>
              <a:ea typeface="HK Grotesk Bold"/>
              <a:cs typeface="HK Grotesk Bold"/>
              <a:sym typeface="HK Grotesk Bold"/>
            </a:endParaRPr>
          </a:p>
        </p:txBody>
      </p:sp>
      <p:sp>
        <p:nvSpPr>
          <p:cNvPr id="4" name="CuadroTexto 3">
            <a:extLst>
              <a:ext uri="{FF2B5EF4-FFF2-40B4-BE49-F238E27FC236}">
                <a16:creationId xmlns:a16="http://schemas.microsoft.com/office/drawing/2014/main" id="{509E5549-F436-8408-0E61-80ABA24BE313}"/>
              </a:ext>
            </a:extLst>
          </p:cNvPr>
          <p:cNvSpPr txBox="1"/>
          <p:nvPr/>
        </p:nvSpPr>
        <p:spPr>
          <a:xfrm>
            <a:off x="762000" y="3173730"/>
            <a:ext cx="7010400" cy="3939540"/>
          </a:xfrm>
          <a:prstGeom prst="rect">
            <a:avLst/>
          </a:prstGeom>
          <a:noFill/>
        </p:spPr>
        <p:txBody>
          <a:bodyPr wrap="square" rtlCol="0">
            <a:spAutoFit/>
          </a:bodyPr>
          <a:lstStyle/>
          <a:p>
            <a:pPr algn="ctr"/>
            <a:endParaRPr lang="es-ES" sz="2500" dirty="0"/>
          </a:p>
          <a:p>
            <a:pPr algn="ctr"/>
            <a:r>
              <a:rPr lang="es-ES" sz="2500" dirty="0"/>
              <a:t>Una web responsiva que automatiza la reserva de citas, permitiendo al usuario agendar según fechas y horarios disponibles, además permite al administrador gestionar las citas, almacenar los datos del cliente a través de fichas personalizadas permitiendo imprimir recetas y certificados personalizados. </a:t>
            </a:r>
          </a:p>
          <a:p>
            <a:pPr algn="ctr"/>
            <a:endParaRPr lang="es-ES" sz="2500" dirty="0"/>
          </a:p>
          <a:p>
            <a:pPr algn="just"/>
            <a:endParaRPr lang="es-ES" sz="2500" i="1" dirty="0"/>
          </a:p>
        </p:txBody>
      </p:sp>
      <p:pic>
        <p:nvPicPr>
          <p:cNvPr id="3074" name="Picture 2">
            <a:extLst>
              <a:ext uri="{FF2B5EF4-FFF2-40B4-BE49-F238E27FC236}">
                <a16:creationId xmlns:a16="http://schemas.microsoft.com/office/drawing/2014/main" id="{5D29AE42-64DA-4619-8B8F-0CA4903EF9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3400" y="2247900"/>
            <a:ext cx="9525000" cy="635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1026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D51BEC-F9A1-106F-F407-9557BA71A4B9}"/>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AAA18AD8-AA61-B81D-C00C-AE9CDA4772E8}"/>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a:solidFill>
                  <a:srgbClr val="001D54"/>
                </a:solidFill>
                <a:latin typeface="HK Grotesk Bold"/>
                <a:ea typeface="HK Grotesk Bold"/>
                <a:cs typeface="HK Grotesk Bold"/>
                <a:sym typeface="HK Grotesk Bold"/>
              </a:rPr>
              <a:t>Impacto y </a:t>
            </a:r>
            <a:r>
              <a:rPr lang="en-US" sz="4800" b="1" dirty="0" err="1">
                <a:solidFill>
                  <a:srgbClr val="001D54"/>
                </a:solidFill>
                <a:latin typeface="HK Grotesk Bold"/>
                <a:ea typeface="HK Grotesk Bold"/>
                <a:cs typeface="HK Grotesk Bold"/>
                <a:sym typeface="HK Grotesk Bold"/>
              </a:rPr>
              <a:t>Beneficiarios</a:t>
            </a:r>
            <a:endParaRPr lang="en-US" sz="4800" b="1" dirty="0">
              <a:solidFill>
                <a:srgbClr val="001D54"/>
              </a:solidFill>
              <a:latin typeface="HK Grotesk Bold"/>
              <a:ea typeface="HK Grotesk Bold"/>
              <a:cs typeface="HK Grotesk Bold"/>
              <a:sym typeface="HK Grotesk Bold"/>
            </a:endParaRPr>
          </a:p>
        </p:txBody>
      </p:sp>
      <p:sp>
        <p:nvSpPr>
          <p:cNvPr id="2" name="CuadroTexto 1">
            <a:extLst>
              <a:ext uri="{FF2B5EF4-FFF2-40B4-BE49-F238E27FC236}">
                <a16:creationId xmlns:a16="http://schemas.microsoft.com/office/drawing/2014/main" id="{86E8104B-CCE0-B43E-A306-5410D4F3A27F}"/>
              </a:ext>
            </a:extLst>
          </p:cNvPr>
          <p:cNvSpPr txBox="1"/>
          <p:nvPr/>
        </p:nvSpPr>
        <p:spPr>
          <a:xfrm>
            <a:off x="900113" y="2705100"/>
            <a:ext cx="7100887" cy="4708981"/>
          </a:xfrm>
          <a:prstGeom prst="rect">
            <a:avLst/>
          </a:prstGeom>
          <a:noFill/>
        </p:spPr>
        <p:txBody>
          <a:bodyPr wrap="square" rtlCol="0">
            <a:spAutoFit/>
          </a:bodyPr>
          <a:lstStyle/>
          <a:p>
            <a:pPr algn="just"/>
            <a:endParaRPr lang="es-ES" sz="2500" dirty="0"/>
          </a:p>
          <a:p>
            <a:pPr algn="just"/>
            <a:r>
              <a:rPr lang="es-ES" sz="2500" dirty="0"/>
              <a:t>La veterinaria será la principal beneficiada, al contar con un sistema que ordena y controla las citas agendadas, evitando topes de horario y permitiendo gestionar urgencias mediante el </a:t>
            </a:r>
            <a:r>
              <a:rPr lang="es-ES" sz="2500" dirty="0" err="1"/>
              <a:t>reagendamiento</a:t>
            </a:r>
            <a:r>
              <a:rPr lang="es-ES" sz="2500" dirty="0"/>
              <a:t> automático. Por su parte, el usuario podrá reservar fácilmente en los horarios disponibles que mejor se adapten a su necesidad, ahorrando tiempo y asegurando su atención. Además, recibirá una notificación de confirmación vía WhatsApp, que le garantiza que su cita fue registrada exitosamente.</a:t>
            </a:r>
          </a:p>
          <a:p>
            <a:pPr algn="just"/>
            <a:endParaRPr lang="es-ES" sz="2500" dirty="0"/>
          </a:p>
        </p:txBody>
      </p:sp>
      <p:pic>
        <p:nvPicPr>
          <p:cNvPr id="4098" name="Picture 2">
            <a:extLst>
              <a:ext uri="{FF2B5EF4-FFF2-40B4-BE49-F238E27FC236}">
                <a16:creationId xmlns:a16="http://schemas.microsoft.com/office/drawing/2014/main" id="{342B0EB0-E0DA-4AF1-842A-FCC8123A5F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9712" y="2705100"/>
            <a:ext cx="85725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209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96A9E-566E-64C5-5F75-E2DFCAB9479B}"/>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8220D3CA-57D6-AB7D-69A6-E6D85142BA4A}"/>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Resultados</a:t>
            </a:r>
            <a:r>
              <a:rPr lang="en-US" sz="4800" b="1" dirty="0">
                <a:solidFill>
                  <a:srgbClr val="001D54"/>
                </a:solidFill>
                <a:latin typeface="HK Grotesk Bold"/>
                <a:ea typeface="HK Grotesk Bold"/>
                <a:cs typeface="HK Grotesk Bold"/>
                <a:sym typeface="HK Grotesk Bold"/>
              </a:rPr>
              <a:t> </a:t>
            </a:r>
            <a:r>
              <a:rPr lang="en-US" sz="4800" b="1" dirty="0" err="1">
                <a:solidFill>
                  <a:srgbClr val="001D54"/>
                </a:solidFill>
                <a:latin typeface="HK Grotesk Bold"/>
                <a:ea typeface="HK Grotesk Bold"/>
                <a:cs typeface="HK Grotesk Bold"/>
                <a:sym typeface="HK Grotesk Bold"/>
              </a:rPr>
              <a:t>esperados</a:t>
            </a:r>
            <a:r>
              <a:rPr lang="en-US" sz="4800" b="1" dirty="0">
                <a:solidFill>
                  <a:srgbClr val="001D54"/>
                </a:solidFill>
                <a:latin typeface="HK Grotesk Bold"/>
                <a:ea typeface="HK Grotesk Bold"/>
                <a:cs typeface="HK Grotesk Bold"/>
                <a:sym typeface="HK Grotesk Bold"/>
              </a:rPr>
              <a:t> / Estado actual</a:t>
            </a:r>
          </a:p>
        </p:txBody>
      </p:sp>
      <p:pic>
        <p:nvPicPr>
          <p:cNvPr id="4" name="Imagen 3">
            <a:extLst>
              <a:ext uri="{FF2B5EF4-FFF2-40B4-BE49-F238E27FC236}">
                <a16:creationId xmlns:a16="http://schemas.microsoft.com/office/drawing/2014/main" id="{6EB4CAF9-5D74-41C9-90CD-BCEAD318B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2247900"/>
            <a:ext cx="12192000" cy="6316980"/>
          </a:xfrm>
          <a:prstGeom prst="rect">
            <a:avLst/>
          </a:prstGeom>
        </p:spPr>
      </p:pic>
    </p:spTree>
    <p:extLst>
      <p:ext uri="{BB962C8B-B14F-4D97-AF65-F5344CB8AC3E}">
        <p14:creationId xmlns:p14="http://schemas.microsoft.com/office/powerpoint/2010/main" val="3093350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5FB51-F87D-FF3C-7385-348E847DA59B}"/>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1E8D6BCD-4A94-5CB2-5AFA-6C51F754ADEA}"/>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Modelo</a:t>
            </a:r>
            <a:r>
              <a:rPr lang="en-US" sz="4800" b="1" dirty="0">
                <a:solidFill>
                  <a:srgbClr val="001D54"/>
                </a:solidFill>
                <a:latin typeface="HK Grotesk Bold"/>
                <a:ea typeface="HK Grotesk Bold"/>
                <a:cs typeface="HK Grotesk Bold"/>
                <a:sym typeface="HK Grotesk Bold"/>
              </a:rPr>
              <a:t> de </a:t>
            </a:r>
            <a:r>
              <a:rPr lang="en-US" sz="4800" b="1" dirty="0" err="1">
                <a:solidFill>
                  <a:srgbClr val="001D54"/>
                </a:solidFill>
                <a:latin typeface="HK Grotesk Bold"/>
                <a:ea typeface="HK Grotesk Bold"/>
                <a:cs typeface="HK Grotesk Bold"/>
                <a:sym typeface="HK Grotesk Bold"/>
              </a:rPr>
              <a:t>Sustentabilidad</a:t>
            </a:r>
            <a:endParaRPr lang="en-US" sz="4800" b="1" dirty="0">
              <a:solidFill>
                <a:srgbClr val="001D54"/>
              </a:solidFill>
              <a:latin typeface="HK Grotesk Bold"/>
              <a:ea typeface="HK Grotesk Bold"/>
              <a:cs typeface="HK Grotesk Bold"/>
              <a:sym typeface="HK Grotesk Bold"/>
            </a:endParaRPr>
          </a:p>
        </p:txBody>
      </p:sp>
      <p:sp>
        <p:nvSpPr>
          <p:cNvPr id="2" name="CuadroTexto 1">
            <a:extLst>
              <a:ext uri="{FF2B5EF4-FFF2-40B4-BE49-F238E27FC236}">
                <a16:creationId xmlns:a16="http://schemas.microsoft.com/office/drawing/2014/main" id="{A2A1D4EE-9B33-CB12-C865-3CD610A40569}"/>
              </a:ext>
            </a:extLst>
          </p:cNvPr>
          <p:cNvSpPr txBox="1"/>
          <p:nvPr/>
        </p:nvSpPr>
        <p:spPr>
          <a:xfrm>
            <a:off x="1133474" y="2972000"/>
            <a:ext cx="6791325" cy="5693866"/>
          </a:xfrm>
          <a:prstGeom prst="rect">
            <a:avLst/>
          </a:prstGeom>
          <a:noFill/>
        </p:spPr>
        <p:txBody>
          <a:bodyPr wrap="square" rtlCol="0">
            <a:spAutoFit/>
          </a:bodyPr>
          <a:lstStyle/>
          <a:p>
            <a:pPr algn="just"/>
            <a:r>
              <a:rPr lang="es-ES" sz="2800" dirty="0"/>
              <a:t>El proyecto tiene el potencial de mantenerse en el tiempo gracias a su escalabilidad y proyección a futuro. La clínica veterinaria podrá integrar nuevas funcionalidades según sus necesidades, garantizando continuidad trabajo y evitando que la iniciativa quede solo como un ejercicio académico. Además, el sistema fomenta la relación directa con los clientes, consolidando un canal digital de comunicación. Con la posibilidad de actualizar la plataforma, se asegura que el proyecto evolucione y siga siendo una herramienta útil y sostenible a largo plazo.</a:t>
            </a:r>
            <a:endParaRPr lang="es-ES" sz="2500" dirty="0"/>
          </a:p>
        </p:txBody>
      </p:sp>
      <p:pic>
        <p:nvPicPr>
          <p:cNvPr id="5122" name="Picture 2" descr="Imagen generada">
            <a:extLst>
              <a:ext uri="{FF2B5EF4-FFF2-40B4-BE49-F238E27FC236}">
                <a16:creationId xmlns:a16="http://schemas.microsoft.com/office/drawing/2014/main" id="{82AA8B61-25C6-4897-9997-072A0735B7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3000" y="2847133"/>
            <a:ext cx="891540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478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68F8C-AE5E-A25B-04CC-CE0796952F00}"/>
            </a:ext>
          </a:extLst>
        </p:cNvPr>
        <p:cNvGrpSpPr/>
        <p:nvPr/>
      </p:nvGrpSpPr>
      <p:grpSpPr>
        <a:xfrm>
          <a:off x="0" y="0"/>
          <a:ext cx="0" cy="0"/>
          <a:chOff x="0" y="0"/>
          <a:chExt cx="0" cy="0"/>
        </a:xfrm>
      </p:grpSpPr>
      <p:pic>
        <p:nvPicPr>
          <p:cNvPr id="6" name="Imagen 5">
            <a:extLst>
              <a:ext uri="{FF2B5EF4-FFF2-40B4-BE49-F238E27FC236}">
                <a16:creationId xmlns:a16="http://schemas.microsoft.com/office/drawing/2014/main" id="{A7B6D724-A688-473C-ACDE-ECC03F73EE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447738"/>
            <a:ext cx="11845995" cy="8376397"/>
          </a:xfrm>
          <a:prstGeom prst="rect">
            <a:avLst/>
          </a:prstGeom>
        </p:spPr>
      </p:pic>
      <p:sp>
        <p:nvSpPr>
          <p:cNvPr id="12" name="TextBox 7">
            <a:extLst>
              <a:ext uri="{FF2B5EF4-FFF2-40B4-BE49-F238E27FC236}">
                <a16:creationId xmlns:a16="http://schemas.microsoft.com/office/drawing/2014/main" id="{B2E0E426-A6AD-3BB4-073B-1F0B53652C2A}"/>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Modelo</a:t>
            </a:r>
            <a:r>
              <a:rPr lang="en-US" sz="4800" b="1" dirty="0">
                <a:solidFill>
                  <a:srgbClr val="001D54"/>
                </a:solidFill>
                <a:latin typeface="HK Grotesk Bold"/>
                <a:ea typeface="HK Grotesk Bold"/>
                <a:cs typeface="HK Grotesk Bold"/>
                <a:sym typeface="HK Grotesk Bold"/>
              </a:rPr>
              <a:t> de </a:t>
            </a:r>
            <a:r>
              <a:rPr lang="en-US" sz="4800" b="1" dirty="0" err="1">
                <a:solidFill>
                  <a:srgbClr val="001D54"/>
                </a:solidFill>
                <a:latin typeface="HK Grotesk Bold"/>
                <a:ea typeface="HK Grotesk Bold"/>
                <a:cs typeface="HK Grotesk Bold"/>
                <a:sym typeface="HK Grotesk Bold"/>
              </a:rPr>
              <a:t>Negocio</a:t>
            </a:r>
            <a:endParaRPr lang="en-US" sz="4800" b="1" dirty="0">
              <a:solidFill>
                <a:srgbClr val="001D54"/>
              </a:solidFill>
              <a:latin typeface="HK Grotesk Bold"/>
              <a:ea typeface="HK Grotesk Bold"/>
              <a:cs typeface="HK Grotesk Bold"/>
              <a:sym typeface="HK Grotesk Bold"/>
            </a:endParaRPr>
          </a:p>
        </p:txBody>
      </p:sp>
    </p:spTree>
    <p:extLst>
      <p:ext uri="{BB962C8B-B14F-4D97-AF65-F5344CB8AC3E}">
        <p14:creationId xmlns:p14="http://schemas.microsoft.com/office/powerpoint/2010/main" val="3712313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166EDF-E752-E32E-C8F9-29CEA1B660EC}"/>
            </a:ext>
          </a:extLst>
        </p:cNvPr>
        <p:cNvGrpSpPr/>
        <p:nvPr/>
      </p:nvGrpSpPr>
      <p:grpSpPr>
        <a:xfrm>
          <a:off x="0" y="0"/>
          <a:ext cx="0" cy="0"/>
          <a:chOff x="0" y="0"/>
          <a:chExt cx="0" cy="0"/>
        </a:xfrm>
      </p:grpSpPr>
      <p:pic>
        <p:nvPicPr>
          <p:cNvPr id="7170" name="Picture 2" descr="Imagen generada">
            <a:extLst>
              <a:ext uri="{FF2B5EF4-FFF2-40B4-BE49-F238E27FC236}">
                <a16:creationId xmlns:a16="http://schemas.microsoft.com/office/drawing/2014/main" id="{A135796A-3162-4B39-BB47-8A0E6B04C7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2882900"/>
            <a:ext cx="6781800" cy="45212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7">
            <a:extLst>
              <a:ext uri="{FF2B5EF4-FFF2-40B4-BE49-F238E27FC236}">
                <a16:creationId xmlns:a16="http://schemas.microsoft.com/office/drawing/2014/main" id="{021EB884-B124-16E0-15FA-D7BB63E86966}"/>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err="1">
                <a:solidFill>
                  <a:srgbClr val="001D54"/>
                </a:solidFill>
                <a:latin typeface="HK Grotesk Bold"/>
                <a:ea typeface="HK Grotesk Bold"/>
                <a:cs typeface="HK Grotesk Bold"/>
                <a:sym typeface="HK Grotesk Bold"/>
              </a:rPr>
              <a:t>Metodología</a:t>
            </a:r>
            <a:r>
              <a:rPr lang="en-US" sz="4800" b="1" dirty="0">
                <a:solidFill>
                  <a:srgbClr val="001D54"/>
                </a:solidFill>
                <a:latin typeface="HK Grotesk Bold"/>
                <a:ea typeface="HK Grotesk Bold"/>
                <a:cs typeface="HK Grotesk Bold"/>
                <a:sym typeface="HK Grotesk Bold"/>
              </a:rPr>
              <a:t> y </a:t>
            </a:r>
            <a:r>
              <a:rPr lang="en-US" sz="4800" b="1" dirty="0" err="1">
                <a:solidFill>
                  <a:srgbClr val="001D54"/>
                </a:solidFill>
                <a:latin typeface="HK Grotesk Bold"/>
                <a:ea typeface="HK Grotesk Bold"/>
                <a:cs typeface="HK Grotesk Bold"/>
                <a:sym typeface="HK Grotesk Bold"/>
              </a:rPr>
              <a:t>equipo</a:t>
            </a:r>
            <a:r>
              <a:rPr lang="en-US" sz="4800" b="1" dirty="0">
                <a:solidFill>
                  <a:srgbClr val="001D54"/>
                </a:solidFill>
                <a:latin typeface="HK Grotesk Bold"/>
                <a:ea typeface="HK Grotesk Bold"/>
                <a:cs typeface="HK Grotesk Bold"/>
                <a:sym typeface="HK Grotesk Bold"/>
              </a:rPr>
              <a:t> de </a:t>
            </a:r>
            <a:r>
              <a:rPr lang="en-US" sz="4800" b="1" dirty="0" err="1">
                <a:solidFill>
                  <a:srgbClr val="001D54"/>
                </a:solidFill>
                <a:latin typeface="HK Grotesk Bold"/>
                <a:ea typeface="HK Grotesk Bold"/>
                <a:cs typeface="HK Grotesk Bold"/>
                <a:sym typeface="HK Grotesk Bold"/>
              </a:rPr>
              <a:t>trabajo</a:t>
            </a:r>
            <a:endParaRPr lang="en-US" sz="4800" b="1" dirty="0">
              <a:solidFill>
                <a:srgbClr val="001D54"/>
              </a:solidFill>
              <a:latin typeface="HK Grotesk Bold"/>
              <a:ea typeface="HK Grotesk Bold"/>
              <a:cs typeface="HK Grotesk Bold"/>
              <a:sym typeface="HK Grotesk Bold"/>
            </a:endParaRPr>
          </a:p>
        </p:txBody>
      </p:sp>
      <p:sp>
        <p:nvSpPr>
          <p:cNvPr id="2" name="CuadroTexto 1">
            <a:extLst>
              <a:ext uri="{FF2B5EF4-FFF2-40B4-BE49-F238E27FC236}">
                <a16:creationId xmlns:a16="http://schemas.microsoft.com/office/drawing/2014/main" id="{285CAA44-19C8-C4D0-1994-CA177C3AD825}"/>
              </a:ext>
            </a:extLst>
          </p:cNvPr>
          <p:cNvSpPr txBox="1"/>
          <p:nvPr/>
        </p:nvSpPr>
        <p:spPr>
          <a:xfrm>
            <a:off x="762000" y="2171700"/>
            <a:ext cx="10591800" cy="7417415"/>
          </a:xfrm>
          <a:prstGeom prst="rect">
            <a:avLst/>
          </a:prstGeom>
          <a:noFill/>
        </p:spPr>
        <p:txBody>
          <a:bodyPr wrap="square" rtlCol="0">
            <a:spAutoFit/>
          </a:bodyPr>
          <a:lstStyle/>
          <a:p>
            <a:r>
              <a:rPr lang="es-ES" sz="2800" dirty="0"/>
              <a:t>El proyecto se llevará a cabo utilizando una metodología ágil, basada en Scrum adaptado, lo que permitirá avanzar con entregas incrementales y mantener una comunicación constante con la clínica. </a:t>
            </a:r>
          </a:p>
          <a:p>
            <a:endParaRPr lang="es-ES" sz="2800" dirty="0"/>
          </a:p>
          <a:p>
            <a:r>
              <a:rPr lang="es-ES" sz="2800" dirty="0"/>
              <a:t>En la primera etapa se realizará el </a:t>
            </a:r>
            <a:r>
              <a:rPr lang="es-ES" sz="2800" b="1" dirty="0"/>
              <a:t>levantamiento de requerimientos</a:t>
            </a:r>
            <a:r>
              <a:rPr lang="es-ES" sz="2800" dirty="0"/>
              <a:t>, a través de reuniones para identificar y priorizar lo más importante. Posteriormente, se pasará a la fase de </a:t>
            </a:r>
            <a:r>
              <a:rPr lang="es-ES" sz="2800" b="1" dirty="0"/>
              <a:t>diseño</a:t>
            </a:r>
            <a:r>
              <a:rPr lang="es-ES" sz="2800" dirty="0"/>
              <a:t>, donde se elaborará el modelo de base de datos y se crearán los mockups de la interfaz. </a:t>
            </a:r>
          </a:p>
          <a:p>
            <a:endParaRPr lang="es-ES" sz="2800" dirty="0"/>
          </a:p>
          <a:p>
            <a:r>
              <a:rPr lang="es-ES" sz="2800" dirty="0"/>
              <a:t>Con estos insumos definidos, se iniciará el </a:t>
            </a:r>
            <a:r>
              <a:rPr lang="es-ES" sz="2800" b="1" dirty="0"/>
              <a:t>desarrollo inicial</a:t>
            </a:r>
            <a:r>
              <a:rPr lang="es-ES" sz="2800" dirty="0"/>
              <a:t>, enfocándose en los módulos principales: fichas clínicas, agenda y certificados. Una vez implementada esta primera versión, se llevará a cabo una prueba piloto para validar su funcionamiento en un entorno real. </a:t>
            </a:r>
            <a:br>
              <a:rPr lang="es-ES" sz="2800" dirty="0"/>
            </a:br>
            <a:r>
              <a:rPr lang="es-ES" sz="2800" dirty="0"/>
              <a:t>Finalmente, se realizará una etapa de </a:t>
            </a:r>
            <a:r>
              <a:rPr lang="es-ES" sz="2800" b="1" dirty="0"/>
              <a:t>retroalimentación y ajustes</a:t>
            </a:r>
            <a:r>
              <a:rPr lang="es-ES" sz="2800" dirty="0"/>
              <a:t>, que permitirá corregir errores, incorporar mejoras y asegurar que el sistema cumpla con las expectativas de la clínica y sus usuarios</a:t>
            </a:r>
            <a:r>
              <a:rPr lang="es-ES" sz="2500" dirty="0"/>
              <a:t>.</a:t>
            </a:r>
          </a:p>
        </p:txBody>
      </p:sp>
    </p:spTree>
    <p:extLst>
      <p:ext uri="{BB962C8B-B14F-4D97-AF65-F5344CB8AC3E}">
        <p14:creationId xmlns:p14="http://schemas.microsoft.com/office/powerpoint/2010/main" val="1847282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18E23-CD83-493C-EA82-7FBB020F3265}"/>
            </a:ext>
          </a:extLst>
        </p:cNvPr>
        <p:cNvGrpSpPr/>
        <p:nvPr/>
      </p:nvGrpSpPr>
      <p:grpSpPr>
        <a:xfrm>
          <a:off x="0" y="0"/>
          <a:ext cx="0" cy="0"/>
          <a:chOff x="0" y="0"/>
          <a:chExt cx="0" cy="0"/>
        </a:xfrm>
      </p:grpSpPr>
      <p:sp>
        <p:nvSpPr>
          <p:cNvPr id="12" name="TextBox 7">
            <a:extLst>
              <a:ext uri="{FF2B5EF4-FFF2-40B4-BE49-F238E27FC236}">
                <a16:creationId xmlns:a16="http://schemas.microsoft.com/office/drawing/2014/main" id="{EB4E19C0-6BFA-7149-EA75-B92B7C9217CD}"/>
              </a:ext>
            </a:extLst>
          </p:cNvPr>
          <p:cNvSpPr txBox="1"/>
          <p:nvPr/>
        </p:nvSpPr>
        <p:spPr>
          <a:xfrm>
            <a:off x="1129825" y="462865"/>
            <a:ext cx="11138375" cy="970394"/>
          </a:xfrm>
          <a:prstGeom prst="rect">
            <a:avLst/>
          </a:prstGeom>
        </p:spPr>
        <p:txBody>
          <a:bodyPr wrap="square" lIns="0" tIns="0" rIns="0" bIns="0" rtlCol="0" anchor="t">
            <a:spAutoFit/>
          </a:bodyPr>
          <a:lstStyle/>
          <a:p>
            <a:pPr>
              <a:lnSpc>
                <a:spcPts val="8391"/>
              </a:lnSpc>
            </a:pPr>
            <a:r>
              <a:rPr lang="en-US" sz="4800" b="1" dirty="0">
                <a:solidFill>
                  <a:srgbClr val="001D54"/>
                </a:solidFill>
                <a:latin typeface="HK Grotesk Bold"/>
                <a:ea typeface="HK Grotesk Bold"/>
                <a:cs typeface="HK Grotesk Bold"/>
                <a:sym typeface="HK Grotesk Bold"/>
              </a:rPr>
              <a:t>Desarrollo Técnico</a:t>
            </a:r>
          </a:p>
        </p:txBody>
      </p:sp>
      <p:sp>
        <p:nvSpPr>
          <p:cNvPr id="2" name="CuadroTexto 1">
            <a:extLst>
              <a:ext uri="{FF2B5EF4-FFF2-40B4-BE49-F238E27FC236}">
                <a16:creationId xmlns:a16="http://schemas.microsoft.com/office/drawing/2014/main" id="{C6F7922F-5C4D-3907-A3FE-F4548E0D3912}"/>
              </a:ext>
            </a:extLst>
          </p:cNvPr>
          <p:cNvSpPr txBox="1"/>
          <p:nvPr/>
        </p:nvSpPr>
        <p:spPr>
          <a:xfrm>
            <a:off x="1129825" y="2171700"/>
            <a:ext cx="7848600" cy="7848302"/>
          </a:xfrm>
          <a:prstGeom prst="rect">
            <a:avLst/>
          </a:prstGeom>
          <a:noFill/>
        </p:spPr>
        <p:txBody>
          <a:bodyPr wrap="square" rtlCol="0">
            <a:spAutoFit/>
          </a:bodyPr>
          <a:lstStyle/>
          <a:p>
            <a:r>
              <a:rPr lang="es-ES" sz="2800" dirty="0"/>
              <a:t>Para el desarrollo del proyecto se utilizarán herramientas que nos </a:t>
            </a:r>
            <a:r>
              <a:rPr lang="es-ES" sz="2800" dirty="0" err="1"/>
              <a:t>permitiran</a:t>
            </a:r>
            <a:r>
              <a:rPr lang="es-ES" sz="2800" dirty="0"/>
              <a:t> un funcionamiento eficiente y escalable. El </a:t>
            </a:r>
            <a:r>
              <a:rPr lang="es-ES" sz="2800" dirty="0" err="1"/>
              <a:t>backend</a:t>
            </a:r>
            <a:r>
              <a:rPr lang="es-ES" sz="2800" dirty="0"/>
              <a:t> estará implementado en </a:t>
            </a:r>
            <a:r>
              <a:rPr lang="es-ES" sz="2800" b="1" dirty="0"/>
              <a:t>Node.js</a:t>
            </a:r>
            <a:r>
              <a:rPr lang="es-ES" sz="2800" dirty="0"/>
              <a:t>, con el fin de obtener un procesamiento rápido y flexible.</a:t>
            </a:r>
            <a:br>
              <a:rPr lang="es-ES" sz="2800" dirty="0"/>
            </a:br>
            <a:r>
              <a:rPr lang="es-ES" sz="2800" dirty="0"/>
              <a:t> </a:t>
            </a:r>
            <a:br>
              <a:rPr lang="es-ES" sz="2800" dirty="0"/>
            </a:br>
            <a:r>
              <a:rPr lang="es-ES" sz="2800" dirty="0"/>
              <a:t>En el </a:t>
            </a:r>
            <a:r>
              <a:rPr lang="es-ES" sz="2800" dirty="0" err="1"/>
              <a:t>frontend</a:t>
            </a:r>
            <a:r>
              <a:rPr lang="es-ES" sz="2800" dirty="0"/>
              <a:t> se trabajará con </a:t>
            </a:r>
            <a:r>
              <a:rPr lang="es-ES" sz="2800" b="1" dirty="0"/>
              <a:t>EJS</a:t>
            </a:r>
            <a:r>
              <a:rPr lang="es-ES" sz="2800" dirty="0"/>
              <a:t> junto a </a:t>
            </a:r>
            <a:r>
              <a:rPr lang="es-ES" sz="2800" b="1" dirty="0"/>
              <a:t>Bootstrap</a:t>
            </a:r>
            <a:r>
              <a:rPr lang="es-ES" sz="2800" dirty="0"/>
              <a:t>, lo que permitirá una interfaz responsiva y amigable para los usuarios.</a:t>
            </a:r>
            <a:br>
              <a:rPr lang="es-ES" sz="2800" dirty="0"/>
            </a:br>
            <a:r>
              <a:rPr lang="es-ES" sz="2800" dirty="0"/>
              <a:t> </a:t>
            </a:r>
            <a:br>
              <a:rPr lang="es-ES" sz="2800" dirty="0"/>
            </a:br>
            <a:r>
              <a:rPr lang="es-ES" sz="2800" dirty="0"/>
              <a:t>La base de datos estará gestionada en </a:t>
            </a:r>
            <a:r>
              <a:rPr lang="es-ES" sz="2800" b="1" dirty="0"/>
              <a:t>MySQL</a:t>
            </a:r>
            <a:r>
              <a:rPr lang="es-ES" sz="2800" dirty="0"/>
              <a:t>, ya que cuanta con un almacenamiento estructurado y confiable de la información.</a:t>
            </a:r>
            <a:br>
              <a:rPr lang="es-ES" sz="2800" dirty="0"/>
            </a:br>
            <a:r>
              <a:rPr lang="es-ES" sz="2800" dirty="0"/>
              <a:t> </a:t>
            </a:r>
            <a:br>
              <a:rPr lang="es-ES" sz="2800" dirty="0"/>
            </a:br>
            <a:r>
              <a:rPr lang="es-ES" sz="2800" dirty="0"/>
              <a:t>Finalmente, se empleará </a:t>
            </a:r>
            <a:r>
              <a:rPr lang="es-ES" sz="2800" b="1" dirty="0"/>
              <a:t>GitHub</a:t>
            </a:r>
            <a:r>
              <a:rPr lang="es-ES" sz="2800" dirty="0"/>
              <a:t> como sistema de control de versiones, facilitando la colaboración, el seguimiento de cambios y la gestión del código fuente de manera organizada.</a:t>
            </a:r>
            <a:endParaRPr lang="es-ES" sz="2500" b="1" dirty="0"/>
          </a:p>
        </p:txBody>
      </p:sp>
      <p:pic>
        <p:nvPicPr>
          <p:cNvPr id="6146" name="Picture 2" descr="Node.js SVG and transparent PNG icons | TechIcons">
            <a:extLst>
              <a:ext uri="{FF2B5EF4-FFF2-40B4-BE49-F238E27FC236}">
                <a16:creationId xmlns:a16="http://schemas.microsoft.com/office/drawing/2014/main" id="{1F598E65-A74B-4861-9F5C-51599C351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90582" y="1714500"/>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Bootstrap full logo transparent PNG - StickPNG">
            <a:extLst>
              <a:ext uri="{FF2B5EF4-FFF2-40B4-BE49-F238E27FC236}">
                <a16:creationId xmlns:a16="http://schemas.microsoft.com/office/drawing/2014/main" id="{900DE026-F364-43DA-9139-016ADDD562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97000" y="2957514"/>
            <a:ext cx="2109893" cy="211931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MySQL logo PNG transparent image download, size: 1280x1280px">
            <a:extLst>
              <a:ext uri="{FF2B5EF4-FFF2-40B4-BE49-F238E27FC236}">
                <a16:creationId xmlns:a16="http://schemas.microsoft.com/office/drawing/2014/main" id="{62BA957B-5827-47E0-AE71-E91172F22FC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181007" y="5076826"/>
            <a:ext cx="2552700" cy="255270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GitHub Logo, symbol, meaning, history, PNG, brand">
            <a:extLst>
              <a:ext uri="{FF2B5EF4-FFF2-40B4-BE49-F238E27FC236}">
                <a16:creationId xmlns:a16="http://schemas.microsoft.com/office/drawing/2014/main" id="{16BCFEFD-C978-4C35-8B25-718237DB850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487400" y="6547590"/>
            <a:ext cx="3846884" cy="2163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2262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E8AACEF6F2EFD24FA95B52027E89B974" ma:contentTypeVersion="12" ma:contentTypeDescription="Crear nuevo documento." ma:contentTypeScope="" ma:versionID="13dbc26258ffca707536ba46829424ec">
  <xsd:schema xmlns:xsd="http://www.w3.org/2001/XMLSchema" xmlns:xs="http://www.w3.org/2001/XMLSchema" xmlns:p="http://schemas.microsoft.com/office/2006/metadata/properties" xmlns:ns2="55637cbc-bbac-4952-8337-f7b519c93aad" xmlns:ns3="9b6cc253-0f02-4a05-8430-faf40342a599" targetNamespace="http://schemas.microsoft.com/office/2006/metadata/properties" ma:root="true" ma:fieldsID="fc2c11fa42a3c40238a47ba1de8182ea" ns2:_="" ns3:_="">
    <xsd:import namespace="55637cbc-bbac-4952-8337-f7b519c93aad"/>
    <xsd:import namespace="9b6cc253-0f02-4a05-8430-faf40342a59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637cbc-bbac-4952-8337-f7b519c93a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e2f773bf-f00b-42a6-8b07-050935be226b"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b6cc253-0f02-4a05-8430-faf40342a59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59074335-7d82-4c26-85e4-9a9560de9848}" ma:internalName="TaxCatchAll" ma:showField="CatchAllData" ma:web="9b6cc253-0f02-4a05-8430-faf40342a59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55637cbc-bbac-4952-8337-f7b519c93aad">
      <Terms xmlns="http://schemas.microsoft.com/office/infopath/2007/PartnerControls"/>
    </lcf76f155ced4ddcb4097134ff3c332f>
    <TaxCatchAll xmlns="9b6cc253-0f02-4a05-8430-faf40342a59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9797EA-88E9-4378-96CA-4614BF3223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5637cbc-bbac-4952-8337-f7b519c93aad"/>
    <ds:schemaRef ds:uri="9b6cc253-0f02-4a05-8430-faf40342a59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8828D8-7488-471A-9600-1CBB586EC8E1}">
  <ds:schemaRefs>
    <ds:schemaRef ds:uri="http://schemas.microsoft.com/office/2006/documentManagement/types"/>
    <ds:schemaRef ds:uri="http://www.w3.org/XML/1998/namespace"/>
    <ds:schemaRef ds:uri="http://purl.org/dc/terms/"/>
    <ds:schemaRef ds:uri="e5b8f56d-7793-429f-909c-9567ca72980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b45b625c-c26a-47f6-b683-8d6b2db36159"/>
    <ds:schemaRef ds:uri="http://purl.org/dc/dcmitype/"/>
    <ds:schemaRef ds:uri="55637cbc-bbac-4952-8337-f7b519c93aad"/>
    <ds:schemaRef ds:uri="9b6cc253-0f02-4a05-8430-faf40342a599"/>
  </ds:schemaRefs>
</ds:datastoreItem>
</file>

<file path=customXml/itemProps3.xml><?xml version="1.0" encoding="utf-8"?>
<ds:datastoreItem xmlns:ds="http://schemas.openxmlformats.org/officeDocument/2006/customXml" ds:itemID="{8F6F1546-3A89-48BB-A9E9-FE969B13B4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6563</TotalTime>
  <Words>748</Words>
  <Application>Microsoft Office PowerPoint</Application>
  <PresentationFormat>Personalizado</PresentationFormat>
  <Paragraphs>44</Paragraphs>
  <Slides>10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Calibri</vt:lpstr>
      <vt:lpstr>Arial</vt:lpstr>
      <vt:lpstr>HK Grotesk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experiencia 2025</dc:title>
  <dc:creator>Carla Manzano V.</dc:creator>
  <cp:lastModifiedBy>Mario Garrido</cp:lastModifiedBy>
  <cp:revision>60</cp:revision>
  <dcterms:created xsi:type="dcterms:W3CDTF">2006-08-16T00:00:00Z</dcterms:created>
  <dcterms:modified xsi:type="dcterms:W3CDTF">2025-09-11T22:56:09Z</dcterms:modified>
  <dc:identifier>DAGop7EHO2o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0x010100E8AACEF6F2EFD24FA95B52027E89B974</vt:lpwstr>
  </property>
  <property fmtid="{D5CDD505-2E9C-101B-9397-08002B2CF9AE}" pid="3" name="MediaServiceImageTags">
    <vt:lpwstr/>
  </property>
</Properties>
</file>

<file path=docProps/thumbnail.jpeg>
</file>